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Source Han Sans KR Bold" charset="1" panose="020B0800000000000000"/>
      <p:regular r:id="rId20"/>
    </p:embeddedFont>
    <p:embeddedFont>
      <p:font typeface="Source Han Sans KR" charset="1" panose="020B0400000000000000"/>
      <p:regular r:id="rId21"/>
    </p:embeddedFont>
    <p:embeddedFont>
      <p:font typeface="Raleway Bold" charset="1" panose="00000000000000000000"/>
      <p:regular r:id="rId22"/>
    </p:embeddedFont>
    <p:embeddedFont>
      <p:font typeface="JetBrains Mono" charset="1" panose="020105090201020500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007245" y="4484336"/>
            <a:ext cx="4273510" cy="1441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6"/>
              </a:lnSpc>
              <a:spcBef>
                <a:spcPct val="0"/>
              </a:spcBef>
            </a:pPr>
            <a:r>
              <a:rPr lang="en-US" b="true" sz="8497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시대 마켓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397776" y="3670393"/>
            <a:ext cx="149244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소공24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316239" y="8202174"/>
            <a:ext cx="4943061" cy="1056126"/>
            <a:chOff x="0" y="0"/>
            <a:chExt cx="6590749" cy="140816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4920381" y="-38100"/>
              <a:ext cx="1670368" cy="4377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2024.12.10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98001"/>
              <a:ext cx="6590749" cy="910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sz="2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Frontend  김찬우  박주현  오유찬</a:t>
              </a:r>
            </a:p>
            <a:p>
              <a:pPr algn="r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Backend  강현우  김민형  최승우</a:t>
              </a:r>
            </a:p>
          </p:txBody>
        </p:sp>
        <p:sp>
          <p:nvSpPr>
            <p:cNvPr name="AutoShape 7" id="7"/>
            <p:cNvSpPr/>
            <p:nvPr/>
          </p:nvSpPr>
          <p:spPr>
            <a:xfrm flipV="true">
              <a:off x="1541168" y="561261"/>
              <a:ext cx="0" cy="821747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01377" y="1825699"/>
            <a:ext cx="12085245" cy="7991368"/>
          </a:xfrm>
          <a:custGeom>
            <a:avLst/>
            <a:gdLst/>
            <a:ahLst/>
            <a:cxnLst/>
            <a:rect r="r" b="b" t="t" l="l"/>
            <a:pathLst>
              <a:path h="7991368" w="12085245">
                <a:moveTo>
                  <a:pt x="0" y="0"/>
                </a:moveTo>
                <a:lnTo>
                  <a:pt x="12085246" y="0"/>
                </a:lnTo>
                <a:lnTo>
                  <a:pt x="12085246" y="7991369"/>
                </a:lnTo>
                <a:lnTo>
                  <a:pt x="0" y="79913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923832" y="1308859"/>
            <a:ext cx="2376041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237604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 Test Results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60621" y="1941699"/>
            <a:ext cx="11566758" cy="6934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// should return 2 courses for grade 1 semester 1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// Arrange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const mockCourses = [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{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id: 'c1',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grade: 1,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semester: 1,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title: 'Intro to Programming',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professorName: 'Prof. A',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},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{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id: 'c2',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grade: 1,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semester: 1,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title: 'Computer Science Basics',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professorName: 'Prof. B',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},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];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Course.findAll.mockResolvedValue(mockCourses);</a:t>
            </a:r>
          </a:p>
        </p:txBody>
      </p:sp>
      <p:sp>
        <p:nvSpPr>
          <p:cNvPr name="AutoShape 3" id="3"/>
          <p:cNvSpPr/>
          <p:nvPr/>
        </p:nvSpPr>
        <p:spPr>
          <a:xfrm>
            <a:off x="923832" y="1308859"/>
            <a:ext cx="2376041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237604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 Test Results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55858" y="2794254"/>
            <a:ext cx="11576283" cy="547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// Act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const response = await request(app)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.get('/api/courses')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.query({grade: 1, semester: 1});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// Assert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expect(Course.findAll).toHaveBeenCalledWith({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where: {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grade: '1',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    semester: '1',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    },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});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expect(response.status).toBe(200);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9080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        expect(response.body).toEqual(mockCourses);</a:t>
            </a:r>
          </a:p>
        </p:txBody>
      </p:sp>
      <p:sp>
        <p:nvSpPr>
          <p:cNvPr name="AutoShape 3" id="3"/>
          <p:cNvSpPr/>
          <p:nvPr/>
        </p:nvSpPr>
        <p:spPr>
          <a:xfrm>
            <a:off x="923832" y="1308859"/>
            <a:ext cx="2376041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237604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 Test Results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54336" y="3020634"/>
            <a:ext cx="10579328" cy="4946212"/>
            <a:chOff x="0" y="0"/>
            <a:chExt cx="14105770" cy="659495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997294" cy="1240705"/>
              <a:chOff x="0" y="0"/>
              <a:chExt cx="592058" cy="245077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92058" cy="245077"/>
              </a:xfrm>
              <a:custGeom>
                <a:avLst/>
                <a:gdLst/>
                <a:ahLst/>
                <a:cxnLst/>
                <a:rect r="r" b="b" t="t" l="l"/>
                <a:pathLst>
                  <a:path h="245077" w="592058">
                    <a:moveTo>
                      <a:pt x="122539" y="0"/>
                    </a:moveTo>
                    <a:lnTo>
                      <a:pt x="469519" y="0"/>
                    </a:lnTo>
                    <a:cubicBezTo>
                      <a:pt x="502019" y="0"/>
                      <a:pt x="533187" y="12910"/>
                      <a:pt x="556167" y="35891"/>
                    </a:cubicBezTo>
                    <a:cubicBezTo>
                      <a:pt x="579148" y="58871"/>
                      <a:pt x="592058" y="90039"/>
                      <a:pt x="592058" y="122539"/>
                    </a:cubicBezTo>
                    <a:lnTo>
                      <a:pt x="592058" y="122539"/>
                    </a:lnTo>
                    <a:cubicBezTo>
                      <a:pt x="592058" y="155038"/>
                      <a:pt x="579148" y="186206"/>
                      <a:pt x="556167" y="209187"/>
                    </a:cubicBezTo>
                    <a:cubicBezTo>
                      <a:pt x="533187" y="232167"/>
                      <a:pt x="502019" y="245077"/>
                      <a:pt x="469519" y="245077"/>
                    </a:cubicBezTo>
                    <a:lnTo>
                      <a:pt x="122539" y="245077"/>
                    </a:lnTo>
                    <a:cubicBezTo>
                      <a:pt x="90039" y="245077"/>
                      <a:pt x="58871" y="232167"/>
                      <a:pt x="35891" y="209187"/>
                    </a:cubicBezTo>
                    <a:cubicBezTo>
                      <a:pt x="12910" y="186206"/>
                      <a:pt x="0" y="155038"/>
                      <a:pt x="0" y="122539"/>
                    </a:cubicBezTo>
                    <a:lnTo>
                      <a:pt x="0" y="122539"/>
                    </a:lnTo>
                    <a:cubicBezTo>
                      <a:pt x="0" y="90039"/>
                      <a:pt x="12910" y="58871"/>
                      <a:pt x="35891" y="35891"/>
                    </a:cubicBezTo>
                    <a:cubicBezTo>
                      <a:pt x="58871" y="12910"/>
                      <a:pt x="90039" y="0"/>
                      <a:pt x="122539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592058" cy="28317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  <a:r>
                  <a:rPr lang="en-US" b="true" sz="2199">
                    <a:solidFill>
                      <a:srgbClr val="FFFFFF"/>
                    </a:solidFill>
                    <a:latin typeface="Source Han Sans KR Bold"/>
                    <a:ea typeface="Source Han Sans KR Bold"/>
                    <a:cs typeface="Source Han Sans KR Bold"/>
                    <a:sym typeface="Source Han Sans KR Bold"/>
                  </a:rPr>
                  <a:t>배운 점</a:t>
                </a: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2179831"/>
              <a:ext cx="14105770" cy="21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695" indent="-323848" lvl="1">
                <a:lnSpc>
                  <a:spcPts val="4499"/>
                </a:lnSpc>
                <a:buFont typeface="Arial"/>
                <a:buChar char="•"/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단순히 작동하는 코드를 짜는 것 만이 아니라, </a:t>
              </a:r>
            </a:p>
            <a:p>
              <a:pPr algn="l">
                <a:lnSpc>
                  <a:spcPts val="4499"/>
                </a:lnSpc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     각종 </a:t>
              </a:r>
              <a:r>
                <a:rPr lang="en-US" sz="2999" b="true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소프트웨어 공학적 기법</a:t>
              </a: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을 익혀 좋은 개발에 대해 경험함</a:t>
              </a:r>
            </a:p>
            <a:p>
              <a:pPr algn="l">
                <a:lnSpc>
                  <a:spcPts val="4049"/>
                </a:lnSpc>
              </a:pPr>
              <a:r>
                <a:rPr lang="en-US" sz="26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      </a:t>
              </a:r>
              <a:r>
                <a:rPr lang="en-US" sz="26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아키텍처 설계, 좋은 ui 등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5231604"/>
              <a:ext cx="14105770" cy="13633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695" indent="-323848" lvl="1">
                <a:lnSpc>
                  <a:spcPts val="4499"/>
                </a:lnSpc>
                <a:buFont typeface="Arial"/>
                <a:buChar char="•"/>
              </a:pPr>
              <a:r>
                <a:rPr lang="en-US" b="true" sz="2999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팀과 함께 협력</a:t>
              </a: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하며 개발하는 방법을 경험함</a:t>
              </a:r>
            </a:p>
            <a:p>
              <a:pPr algn="l">
                <a:lnSpc>
                  <a:spcPts val="4049"/>
                </a:lnSpc>
              </a:pPr>
              <a:r>
                <a:rPr lang="en-US" sz="26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      </a:t>
              </a:r>
              <a:r>
                <a:rPr lang="en-US" sz="26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- github 사용 방법 등</a:t>
              </a:r>
            </a:p>
          </p:txBody>
        </p:sp>
      </p:grpSp>
      <p:sp>
        <p:nvSpPr>
          <p:cNvPr name="AutoShape 8" id="8"/>
          <p:cNvSpPr/>
          <p:nvPr/>
        </p:nvSpPr>
        <p:spPr>
          <a:xfrm>
            <a:off x="923832" y="1308859"/>
            <a:ext cx="2430959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923832" y="765070"/>
            <a:ext cx="24309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07 Postmoterm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55845" y="3024099"/>
            <a:ext cx="6176311" cy="4387393"/>
            <a:chOff x="0" y="0"/>
            <a:chExt cx="8235081" cy="584985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3157404" cy="1240705"/>
              <a:chOff x="0" y="0"/>
              <a:chExt cx="623685" cy="245077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23685" cy="245077"/>
              </a:xfrm>
              <a:custGeom>
                <a:avLst/>
                <a:gdLst/>
                <a:ahLst/>
                <a:cxnLst/>
                <a:rect r="r" b="b" t="t" l="l"/>
                <a:pathLst>
                  <a:path h="245077" w="623685">
                    <a:moveTo>
                      <a:pt x="122539" y="0"/>
                    </a:moveTo>
                    <a:lnTo>
                      <a:pt x="501146" y="0"/>
                    </a:lnTo>
                    <a:cubicBezTo>
                      <a:pt x="533645" y="0"/>
                      <a:pt x="564813" y="12910"/>
                      <a:pt x="587794" y="35891"/>
                    </a:cubicBezTo>
                    <a:cubicBezTo>
                      <a:pt x="610774" y="58871"/>
                      <a:pt x="623685" y="90039"/>
                      <a:pt x="623685" y="122539"/>
                    </a:cubicBezTo>
                    <a:lnTo>
                      <a:pt x="623685" y="122539"/>
                    </a:lnTo>
                    <a:cubicBezTo>
                      <a:pt x="623685" y="155038"/>
                      <a:pt x="610774" y="186206"/>
                      <a:pt x="587794" y="209187"/>
                    </a:cubicBezTo>
                    <a:cubicBezTo>
                      <a:pt x="564813" y="232167"/>
                      <a:pt x="533645" y="245077"/>
                      <a:pt x="501146" y="245077"/>
                    </a:cubicBezTo>
                    <a:lnTo>
                      <a:pt x="122539" y="245077"/>
                    </a:lnTo>
                    <a:cubicBezTo>
                      <a:pt x="90039" y="245077"/>
                      <a:pt x="58871" y="232167"/>
                      <a:pt x="35891" y="209187"/>
                    </a:cubicBezTo>
                    <a:cubicBezTo>
                      <a:pt x="12910" y="186206"/>
                      <a:pt x="0" y="155038"/>
                      <a:pt x="0" y="122539"/>
                    </a:cubicBezTo>
                    <a:lnTo>
                      <a:pt x="0" y="122539"/>
                    </a:lnTo>
                    <a:cubicBezTo>
                      <a:pt x="0" y="90039"/>
                      <a:pt x="12910" y="58871"/>
                      <a:pt x="35891" y="35891"/>
                    </a:cubicBezTo>
                    <a:cubicBezTo>
                      <a:pt x="58871" y="12910"/>
                      <a:pt x="90039" y="0"/>
                      <a:pt x="122539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623685" cy="28317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  <a:r>
                  <a:rPr lang="en-US" b="true" sz="2199">
                    <a:solidFill>
                      <a:srgbClr val="FFFFFF"/>
                    </a:solidFill>
                    <a:latin typeface="Source Han Sans KR Bold"/>
                    <a:ea typeface="Source Han Sans KR Bold"/>
                    <a:cs typeface="Source Han Sans KR Bold"/>
                    <a:sym typeface="Source Han Sans KR Bold"/>
                  </a:rPr>
                  <a:t>아쉬운 점</a:t>
                </a: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2183680"/>
              <a:ext cx="8235081" cy="13633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695" indent="-323848" lvl="1">
                <a:lnSpc>
                  <a:spcPts val="4499"/>
                </a:lnSpc>
                <a:buFont typeface="Arial"/>
                <a:buChar char="•"/>
              </a:pPr>
              <a:r>
                <a:rPr lang="en-US" b="true" sz="2999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부가적인 기능</a:t>
              </a: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들을 구현하지 못함</a:t>
              </a:r>
            </a:p>
            <a:p>
              <a:pPr algn="l">
                <a:lnSpc>
                  <a:spcPts val="4049"/>
                </a:lnSpc>
              </a:pPr>
              <a:r>
                <a:rPr lang="en-US" sz="26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      - 자유 게시판, 신고 처리 기능 등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486511"/>
              <a:ext cx="8235081" cy="13633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695" indent="-323848" lvl="1">
                <a:lnSpc>
                  <a:spcPts val="4499"/>
                </a:lnSpc>
                <a:buFont typeface="Arial"/>
                <a:buChar char="•"/>
              </a:pPr>
              <a:r>
                <a:rPr lang="en-US" b="true" sz="2999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다양한 환경</a:t>
              </a: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에서 적용되지 않음</a:t>
              </a:r>
            </a:p>
            <a:p>
              <a:pPr algn="l">
                <a:lnSpc>
                  <a:spcPts val="4049"/>
                </a:lnSpc>
              </a:pPr>
              <a:r>
                <a:rPr lang="en-US" sz="26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       - 모바일 환경에서는 부적합함</a:t>
              </a:r>
            </a:p>
          </p:txBody>
        </p:sp>
      </p:grpSp>
      <p:sp>
        <p:nvSpPr>
          <p:cNvPr name="AutoShape 8" id="8"/>
          <p:cNvSpPr/>
          <p:nvPr/>
        </p:nvSpPr>
        <p:spPr>
          <a:xfrm>
            <a:off x="923832" y="1308859"/>
            <a:ext cx="2430959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923832" y="765070"/>
            <a:ext cx="24309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07 Postmoterm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69946" y="4627050"/>
            <a:ext cx="2938136" cy="91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b="true" sz="5305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108944" y="2372678"/>
            <a:ext cx="8150356" cy="5541645"/>
            <a:chOff x="0" y="0"/>
            <a:chExt cx="10867141" cy="7388860"/>
          </a:xfrm>
        </p:grpSpPr>
        <p:sp>
          <p:nvSpPr>
            <p:cNvPr name="AutoShape 4" id="4"/>
            <p:cNvSpPr/>
            <p:nvPr/>
          </p:nvSpPr>
          <p:spPr>
            <a:xfrm>
              <a:off x="1039591" y="343301"/>
              <a:ext cx="4540776" cy="0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" id="5"/>
            <p:cNvSpPr/>
            <p:nvPr/>
          </p:nvSpPr>
          <p:spPr>
            <a:xfrm>
              <a:off x="1039591" y="1451433"/>
              <a:ext cx="4540776" cy="0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1039591" y="2652608"/>
              <a:ext cx="4540776" cy="0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7" id="7"/>
            <p:cNvSpPr/>
            <p:nvPr/>
          </p:nvSpPr>
          <p:spPr>
            <a:xfrm>
              <a:off x="1039591" y="3760740"/>
              <a:ext cx="4540776" cy="0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>
              <a:off x="1039591" y="4892133"/>
              <a:ext cx="4540776" cy="0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>
              <a:off x="1039591" y="5977005"/>
              <a:ext cx="4540776" cy="0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>
              <a:off x="1039591" y="7131658"/>
              <a:ext cx="4540776" cy="0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1" id="11"/>
            <p:cNvSpPr txBox="true"/>
            <p:nvPr/>
          </p:nvSpPr>
          <p:spPr>
            <a:xfrm rot="0">
              <a:off x="6125437" y="-295275"/>
              <a:ext cx="4741704" cy="7666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90"/>
                </a:lnSpc>
              </a:pPr>
              <a:r>
                <a:rPr lang="en-US" sz="3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Project Introduction</a:t>
              </a:r>
            </a:p>
            <a:p>
              <a:pPr algn="l">
                <a:lnSpc>
                  <a:spcPts val="6690"/>
                </a:lnSpc>
              </a:pPr>
              <a:r>
                <a:rPr lang="en-US" sz="3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Key Features</a:t>
              </a:r>
            </a:p>
            <a:p>
              <a:pPr algn="l">
                <a:lnSpc>
                  <a:spcPts val="6690"/>
                </a:lnSpc>
              </a:pPr>
              <a:r>
                <a:rPr lang="en-US" sz="3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Final Architecture</a:t>
              </a:r>
            </a:p>
            <a:p>
              <a:pPr algn="l">
                <a:lnSpc>
                  <a:spcPts val="6690"/>
                </a:lnSpc>
              </a:pPr>
              <a:r>
                <a:rPr lang="en-US" sz="3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Highlight Design</a:t>
              </a:r>
            </a:p>
            <a:p>
              <a:pPr algn="l">
                <a:lnSpc>
                  <a:spcPts val="6690"/>
                </a:lnSpc>
              </a:pPr>
              <a:r>
                <a:rPr lang="en-US" sz="3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Live Demo</a:t>
              </a:r>
            </a:p>
            <a:p>
              <a:pPr algn="l">
                <a:lnSpc>
                  <a:spcPts val="6690"/>
                </a:lnSpc>
              </a:pPr>
              <a:r>
                <a:rPr lang="en-US" sz="3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Test Results</a:t>
              </a:r>
            </a:p>
            <a:p>
              <a:pPr algn="l">
                <a:lnSpc>
                  <a:spcPts val="6690"/>
                </a:lnSpc>
              </a:pPr>
              <a:r>
                <a:rPr lang="en-US" sz="3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Postmoterm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295275"/>
              <a:ext cx="620316" cy="76841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90"/>
                </a:lnSpc>
              </a:pPr>
              <a:r>
                <a:rPr lang="en-US" sz="3000" b="true">
                  <a:solidFill>
                    <a:srgbClr val="090807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01</a:t>
              </a:r>
            </a:p>
            <a:p>
              <a:pPr algn="l">
                <a:lnSpc>
                  <a:spcPts val="6690"/>
                </a:lnSpc>
              </a:pPr>
              <a:r>
                <a:rPr lang="en-US" sz="3000" b="true">
                  <a:solidFill>
                    <a:srgbClr val="090807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02</a:t>
              </a:r>
            </a:p>
            <a:p>
              <a:pPr algn="l">
                <a:lnSpc>
                  <a:spcPts val="6690"/>
                </a:lnSpc>
              </a:pPr>
              <a:r>
                <a:rPr lang="en-US" sz="3000" b="true">
                  <a:solidFill>
                    <a:srgbClr val="090807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03</a:t>
              </a:r>
            </a:p>
            <a:p>
              <a:pPr algn="l">
                <a:lnSpc>
                  <a:spcPts val="6690"/>
                </a:lnSpc>
              </a:pPr>
              <a:r>
                <a:rPr lang="en-US" sz="3000" b="true">
                  <a:solidFill>
                    <a:srgbClr val="090807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04</a:t>
              </a:r>
            </a:p>
            <a:p>
              <a:pPr algn="l">
                <a:lnSpc>
                  <a:spcPts val="6690"/>
                </a:lnSpc>
              </a:pPr>
              <a:r>
                <a:rPr lang="en-US" sz="3000" b="true">
                  <a:solidFill>
                    <a:srgbClr val="090807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05</a:t>
              </a:r>
            </a:p>
            <a:p>
              <a:pPr algn="l">
                <a:lnSpc>
                  <a:spcPts val="6690"/>
                </a:lnSpc>
              </a:pPr>
              <a:r>
                <a:rPr lang="en-US" sz="3000" b="true">
                  <a:solidFill>
                    <a:srgbClr val="090807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06</a:t>
              </a:r>
            </a:p>
            <a:p>
              <a:pPr algn="l">
                <a:lnSpc>
                  <a:spcPts val="6690"/>
                </a:lnSpc>
              </a:pPr>
              <a:r>
                <a:rPr lang="en-US" sz="3000" b="true">
                  <a:solidFill>
                    <a:srgbClr val="090807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07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6740" y="3074000"/>
            <a:ext cx="2247971" cy="698372"/>
            <a:chOff x="0" y="0"/>
            <a:chExt cx="592058" cy="183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1572" y="6186476"/>
            <a:ext cx="2247971" cy="698372"/>
            <a:chOff x="0" y="0"/>
            <a:chExt cx="592058" cy="183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923832" y="1308859"/>
            <a:ext cx="3667423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9606408" y="606040"/>
            <a:ext cx="8235490" cy="9074920"/>
          </a:xfrm>
          <a:custGeom>
            <a:avLst/>
            <a:gdLst/>
            <a:ahLst/>
            <a:cxnLst/>
            <a:rect r="r" b="b" t="t" l="l"/>
            <a:pathLst>
              <a:path h="9074920" w="8235490">
                <a:moveTo>
                  <a:pt x="0" y="0"/>
                </a:moveTo>
                <a:lnTo>
                  <a:pt x="8235490" y="0"/>
                </a:lnTo>
                <a:lnTo>
                  <a:pt x="8235490" y="9074920"/>
                </a:lnTo>
                <a:lnTo>
                  <a:pt x="0" y="90749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16740" y="4125723"/>
            <a:ext cx="7035690" cy="1693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22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대학생들이 전자 필기를 공유할 수 있도록 설계된 디지털 플랫폼</a:t>
            </a:r>
          </a:p>
          <a:p>
            <a:pPr algn="l">
              <a:lnSpc>
                <a:spcPts val="3449"/>
              </a:lnSpc>
            </a:pPr>
          </a:p>
          <a:p>
            <a:pPr algn="l">
              <a:lnSpc>
                <a:spcPts val="344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611908" y="7185381"/>
            <a:ext cx="7035690" cy="836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22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결석하거나 강의 내용을 완전히 이해하지 못한 학생들도 다양한 관점의 필기를 통해 학습 내용을 보완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21572" y="3204746"/>
            <a:ext cx="224313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소개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26404" y="6317222"/>
            <a:ext cx="224313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목적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3832" y="765070"/>
            <a:ext cx="366742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Project Introduction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83902" y="2175666"/>
            <a:ext cx="16920196" cy="7082634"/>
            <a:chOff x="0" y="0"/>
            <a:chExt cx="4456348" cy="18653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56348" cy="1865385"/>
            </a:xfrm>
            <a:custGeom>
              <a:avLst/>
              <a:gdLst/>
              <a:ahLst/>
              <a:cxnLst/>
              <a:rect r="r" b="b" t="t" l="l"/>
              <a:pathLst>
                <a:path h="1865385" w="4456348">
                  <a:moveTo>
                    <a:pt x="0" y="0"/>
                  </a:moveTo>
                  <a:lnTo>
                    <a:pt x="4456348" y="0"/>
                  </a:lnTo>
                  <a:lnTo>
                    <a:pt x="4456348" y="1865385"/>
                  </a:lnTo>
                  <a:lnTo>
                    <a:pt x="0" y="18653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56348" cy="19034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06631" y="3377335"/>
            <a:ext cx="16274739" cy="4679296"/>
            <a:chOff x="0" y="0"/>
            <a:chExt cx="21699652" cy="623906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208000" y="0"/>
              <a:ext cx="2144995" cy="2090395"/>
            </a:xfrm>
            <a:custGeom>
              <a:avLst/>
              <a:gdLst/>
              <a:ahLst/>
              <a:cxnLst/>
              <a:rect r="r" b="b" t="t" l="l"/>
              <a:pathLst>
                <a:path h="2090395" w="2144995">
                  <a:moveTo>
                    <a:pt x="0" y="0"/>
                  </a:moveTo>
                  <a:lnTo>
                    <a:pt x="2144995" y="0"/>
                  </a:lnTo>
                  <a:lnTo>
                    <a:pt x="2144995" y="2090395"/>
                  </a:lnTo>
                  <a:lnTo>
                    <a:pt x="0" y="20903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0">
              <a:off x="17566228" y="2890253"/>
              <a:ext cx="3428540" cy="931162"/>
              <a:chOff x="0" y="0"/>
              <a:chExt cx="677242" cy="18393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77242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677242">
                    <a:moveTo>
                      <a:pt x="91967" y="0"/>
                    </a:moveTo>
                    <a:lnTo>
                      <a:pt x="585276" y="0"/>
                    </a:lnTo>
                    <a:cubicBezTo>
                      <a:pt x="609667" y="0"/>
                      <a:pt x="633059" y="9689"/>
                      <a:pt x="650306" y="26936"/>
                    </a:cubicBezTo>
                    <a:cubicBezTo>
                      <a:pt x="667553" y="44184"/>
                      <a:pt x="677242" y="67576"/>
                      <a:pt x="677242" y="91967"/>
                    </a:cubicBezTo>
                    <a:lnTo>
                      <a:pt x="677242" y="91967"/>
                    </a:lnTo>
                    <a:cubicBezTo>
                      <a:pt x="677242" y="116358"/>
                      <a:pt x="667553" y="139750"/>
                      <a:pt x="650306" y="156997"/>
                    </a:cubicBezTo>
                    <a:cubicBezTo>
                      <a:pt x="633059" y="174244"/>
                      <a:pt x="609667" y="183933"/>
                      <a:pt x="585276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38100"/>
                <a:ext cx="677242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18442347" y="3116651"/>
              <a:ext cx="1676301" cy="440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평가 시스템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6861344" y="4759512"/>
              <a:ext cx="4838307" cy="1479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2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다운로드한 필기에 대해 좋아요/싫어요로 평가할 수 있어, 양질의 콘텐츠가 유지되도록 함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0">
              <a:off x="12663699" y="97694"/>
              <a:ext cx="1992701" cy="1992701"/>
            </a:xfrm>
            <a:custGeom>
              <a:avLst/>
              <a:gdLst/>
              <a:ahLst/>
              <a:cxnLst/>
              <a:rect r="r" b="b" t="t" l="l"/>
              <a:pathLst>
                <a:path h="1992701" w="1992701">
                  <a:moveTo>
                    <a:pt x="0" y="0"/>
                  </a:moveTo>
                  <a:lnTo>
                    <a:pt x="1992701" y="0"/>
                  </a:lnTo>
                  <a:lnTo>
                    <a:pt x="1992701" y="1992701"/>
                  </a:lnTo>
                  <a:lnTo>
                    <a:pt x="0" y="19927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3" id="13"/>
            <p:cNvGrpSpPr/>
            <p:nvPr/>
          </p:nvGrpSpPr>
          <p:grpSpPr>
            <a:xfrm rot="0">
              <a:off x="11945780" y="2890253"/>
              <a:ext cx="3428540" cy="931162"/>
              <a:chOff x="0" y="0"/>
              <a:chExt cx="677242" cy="18393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77242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677242">
                    <a:moveTo>
                      <a:pt x="91967" y="0"/>
                    </a:moveTo>
                    <a:lnTo>
                      <a:pt x="585276" y="0"/>
                    </a:lnTo>
                    <a:cubicBezTo>
                      <a:pt x="609667" y="0"/>
                      <a:pt x="633059" y="9689"/>
                      <a:pt x="650306" y="26936"/>
                    </a:cubicBezTo>
                    <a:cubicBezTo>
                      <a:pt x="667553" y="44184"/>
                      <a:pt x="677242" y="67576"/>
                      <a:pt x="677242" y="91967"/>
                    </a:cubicBezTo>
                    <a:lnTo>
                      <a:pt x="677242" y="91967"/>
                    </a:lnTo>
                    <a:cubicBezTo>
                      <a:pt x="677242" y="116358"/>
                      <a:pt x="667553" y="139750"/>
                      <a:pt x="650306" y="156997"/>
                    </a:cubicBezTo>
                    <a:cubicBezTo>
                      <a:pt x="633059" y="174244"/>
                      <a:pt x="609667" y="183933"/>
                      <a:pt x="585276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38100"/>
                <a:ext cx="677242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12212558" y="3116651"/>
              <a:ext cx="2903809" cy="440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포인트 기반 시스템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1240896" y="4661817"/>
              <a:ext cx="4838307" cy="1479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2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필기 업로드 시 포인트를 획득하고, 다운로드 시 포인트를 사용하도록 하여 적극적인 참여를 유도</a:t>
              </a:r>
            </a:p>
          </p:txBody>
        </p:sp>
        <p:sp>
          <p:nvSpPr>
            <p:cNvPr name="Freeform 18" id="18"/>
            <p:cNvSpPr/>
            <p:nvPr/>
          </p:nvSpPr>
          <p:spPr>
            <a:xfrm flipH="false" flipV="false" rot="0">
              <a:off x="7076120" y="48847"/>
              <a:ext cx="1926964" cy="2090395"/>
            </a:xfrm>
            <a:custGeom>
              <a:avLst/>
              <a:gdLst/>
              <a:ahLst/>
              <a:cxnLst/>
              <a:rect r="r" b="b" t="t" l="l"/>
              <a:pathLst>
                <a:path h="2090395" w="1926964">
                  <a:moveTo>
                    <a:pt x="0" y="0"/>
                  </a:moveTo>
                  <a:lnTo>
                    <a:pt x="1926964" y="0"/>
                  </a:lnTo>
                  <a:lnTo>
                    <a:pt x="1926964" y="2090395"/>
                  </a:lnTo>
                  <a:lnTo>
                    <a:pt x="0" y="20903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9" id="19"/>
            <p:cNvGrpSpPr/>
            <p:nvPr/>
          </p:nvGrpSpPr>
          <p:grpSpPr>
            <a:xfrm rot="0">
              <a:off x="6325332" y="2939100"/>
              <a:ext cx="3428540" cy="931162"/>
              <a:chOff x="0" y="0"/>
              <a:chExt cx="677242" cy="183933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677242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677242">
                    <a:moveTo>
                      <a:pt x="91967" y="0"/>
                    </a:moveTo>
                    <a:lnTo>
                      <a:pt x="585276" y="0"/>
                    </a:lnTo>
                    <a:cubicBezTo>
                      <a:pt x="609667" y="0"/>
                      <a:pt x="633059" y="9689"/>
                      <a:pt x="650306" y="26936"/>
                    </a:cubicBezTo>
                    <a:cubicBezTo>
                      <a:pt x="667553" y="44184"/>
                      <a:pt x="677242" y="67576"/>
                      <a:pt x="677242" y="91967"/>
                    </a:cubicBezTo>
                    <a:lnTo>
                      <a:pt x="677242" y="91967"/>
                    </a:lnTo>
                    <a:cubicBezTo>
                      <a:pt x="677242" y="116358"/>
                      <a:pt x="667553" y="139750"/>
                      <a:pt x="650306" y="156997"/>
                    </a:cubicBezTo>
                    <a:cubicBezTo>
                      <a:pt x="633059" y="174244"/>
                      <a:pt x="609667" y="183933"/>
                      <a:pt x="585276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677242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6587697" y="3165498"/>
              <a:ext cx="2903809" cy="440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검색 필터링 기능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5620448" y="4710664"/>
              <a:ext cx="4838307" cy="1479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2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과목명, 교수명, 학년/학기별로 필기를 검색 및 필터링할 수 있어 필요한 자료를 손쉽게 찾을 수 있음</a:t>
              </a:r>
            </a:p>
          </p:txBody>
        </p:sp>
        <p:sp>
          <p:nvSpPr>
            <p:cNvPr name="Freeform 24" id="24"/>
            <p:cNvSpPr/>
            <p:nvPr/>
          </p:nvSpPr>
          <p:spPr>
            <a:xfrm flipH="false" flipV="false" rot="0">
              <a:off x="1395771" y="70663"/>
              <a:ext cx="2046765" cy="2046765"/>
            </a:xfrm>
            <a:custGeom>
              <a:avLst/>
              <a:gdLst/>
              <a:ahLst/>
              <a:cxnLst/>
              <a:rect r="r" b="b" t="t" l="l"/>
              <a:pathLst>
                <a:path h="2046765" w="2046765">
                  <a:moveTo>
                    <a:pt x="0" y="0"/>
                  </a:moveTo>
                  <a:lnTo>
                    <a:pt x="2046765" y="0"/>
                  </a:lnTo>
                  <a:lnTo>
                    <a:pt x="2046765" y="2046764"/>
                  </a:lnTo>
                  <a:lnTo>
                    <a:pt x="0" y="20467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5" id="25"/>
            <p:cNvGrpSpPr/>
            <p:nvPr/>
          </p:nvGrpSpPr>
          <p:grpSpPr>
            <a:xfrm rot="0">
              <a:off x="704884" y="2917285"/>
              <a:ext cx="3428540" cy="931162"/>
              <a:chOff x="0" y="0"/>
              <a:chExt cx="677242" cy="183933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677242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677242">
                    <a:moveTo>
                      <a:pt x="91967" y="0"/>
                    </a:moveTo>
                    <a:lnTo>
                      <a:pt x="585276" y="0"/>
                    </a:lnTo>
                    <a:cubicBezTo>
                      <a:pt x="609667" y="0"/>
                      <a:pt x="633059" y="9689"/>
                      <a:pt x="650306" y="26936"/>
                    </a:cubicBezTo>
                    <a:cubicBezTo>
                      <a:pt x="667553" y="44184"/>
                      <a:pt x="677242" y="67576"/>
                      <a:pt x="677242" y="91967"/>
                    </a:cubicBezTo>
                    <a:lnTo>
                      <a:pt x="677242" y="91967"/>
                    </a:lnTo>
                    <a:cubicBezTo>
                      <a:pt x="677242" y="116358"/>
                      <a:pt x="667553" y="139750"/>
                      <a:pt x="650306" y="156997"/>
                    </a:cubicBezTo>
                    <a:cubicBezTo>
                      <a:pt x="633059" y="174244"/>
                      <a:pt x="609667" y="183933"/>
                      <a:pt x="585276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38100"/>
                <a:ext cx="677242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986913" y="3143683"/>
              <a:ext cx="2903809" cy="4402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필기 업 / 다운로드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4688849"/>
              <a:ext cx="4838307" cy="1479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200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사용자는 PDF 형식의 강의 필기를 업로드할 수 있으며, 포인트를 사용해 필기를 다운로드 받을 수 있음</a:t>
              </a:r>
            </a:p>
          </p:txBody>
        </p:sp>
      </p:grpSp>
      <p:sp>
        <p:nvSpPr>
          <p:cNvPr name="AutoShape 30" id="30"/>
          <p:cNvSpPr/>
          <p:nvPr/>
        </p:nvSpPr>
        <p:spPr>
          <a:xfrm>
            <a:off x="923832" y="1308859"/>
            <a:ext cx="2509689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1" id="31"/>
          <p:cNvSpPr txBox="true"/>
          <p:nvPr/>
        </p:nvSpPr>
        <p:spPr>
          <a:xfrm rot="0">
            <a:off x="923832" y="765070"/>
            <a:ext cx="250968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Key Features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923832" y="1308859"/>
            <a:ext cx="3277642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327764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Final Architecture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840391" y="3129155"/>
            <a:ext cx="10607217" cy="4348909"/>
            <a:chOff x="0" y="0"/>
            <a:chExt cx="14142957" cy="579854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1047037"/>
              <a:ext cx="4033277" cy="3589617"/>
            </a:xfrm>
            <a:custGeom>
              <a:avLst/>
              <a:gdLst/>
              <a:ahLst/>
              <a:cxnLst/>
              <a:rect r="r" b="b" t="t" l="l"/>
              <a:pathLst>
                <a:path h="3589617" w="4033277">
                  <a:moveTo>
                    <a:pt x="0" y="0"/>
                  </a:moveTo>
                  <a:lnTo>
                    <a:pt x="4033277" y="0"/>
                  </a:lnTo>
                  <a:lnTo>
                    <a:pt x="4033277" y="3589617"/>
                  </a:lnTo>
                  <a:lnTo>
                    <a:pt x="0" y="35896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672505" y="-95250"/>
              <a:ext cx="688267" cy="7691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80"/>
                </a:lnSpc>
                <a:spcBef>
                  <a:spcPct val="0"/>
                </a:spcBef>
              </a:pPr>
              <a:r>
                <a:rPr lang="en-US" b="true" sz="3387">
                  <a:solidFill>
                    <a:srgbClr val="61DAFA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FE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268328" y="5029366"/>
              <a:ext cx="1496622" cy="7691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80"/>
                </a:lnSpc>
                <a:spcBef>
                  <a:spcPct val="0"/>
                </a:spcBef>
              </a:pPr>
              <a:r>
                <a:rPr lang="en-US" sz="3387">
                  <a:solidFill>
                    <a:srgbClr val="61DAFA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React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5120469" y="854700"/>
              <a:ext cx="3974291" cy="3974291"/>
            </a:xfrm>
            <a:custGeom>
              <a:avLst/>
              <a:gdLst/>
              <a:ahLst/>
              <a:cxnLst/>
              <a:rect r="r" b="b" t="t" l="l"/>
              <a:pathLst>
                <a:path h="3974291" w="3974291">
                  <a:moveTo>
                    <a:pt x="0" y="0"/>
                  </a:moveTo>
                  <a:lnTo>
                    <a:pt x="3974291" y="0"/>
                  </a:lnTo>
                  <a:lnTo>
                    <a:pt x="3974291" y="3974291"/>
                  </a:lnTo>
                  <a:lnTo>
                    <a:pt x="0" y="39742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6736035" y="-95250"/>
              <a:ext cx="743158" cy="7691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80"/>
                </a:lnSpc>
                <a:spcBef>
                  <a:spcPct val="0"/>
                </a:spcBef>
              </a:pPr>
              <a:r>
                <a:rPr lang="en-US" b="true" sz="3387">
                  <a:solidFill>
                    <a:srgbClr val="828282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BE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6092914" y="5029366"/>
              <a:ext cx="2029401" cy="7691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80"/>
                </a:lnSpc>
                <a:spcBef>
                  <a:spcPct val="0"/>
                </a:spcBef>
              </a:pPr>
              <a:r>
                <a:rPr lang="en-US" sz="3387">
                  <a:solidFill>
                    <a:srgbClr val="828282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Express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0">
              <a:off x="10181951" y="854700"/>
              <a:ext cx="3961005" cy="4083510"/>
            </a:xfrm>
            <a:custGeom>
              <a:avLst/>
              <a:gdLst/>
              <a:ahLst/>
              <a:cxnLst/>
              <a:rect r="r" b="b" t="t" l="l"/>
              <a:pathLst>
                <a:path h="4083510" w="3961005">
                  <a:moveTo>
                    <a:pt x="0" y="0"/>
                  </a:moveTo>
                  <a:lnTo>
                    <a:pt x="3961006" y="0"/>
                  </a:lnTo>
                  <a:lnTo>
                    <a:pt x="3961006" y="4083511"/>
                  </a:lnTo>
                  <a:lnTo>
                    <a:pt x="0" y="40835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11762421" y="-95250"/>
              <a:ext cx="800065" cy="7691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80"/>
                </a:lnSpc>
                <a:spcBef>
                  <a:spcPct val="0"/>
                </a:spcBef>
              </a:pPr>
              <a:r>
                <a:rPr lang="en-US" b="true" sz="3387">
                  <a:solidFill>
                    <a:srgbClr val="336791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DB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0611277" y="5029366"/>
              <a:ext cx="3102353" cy="7691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80"/>
                </a:lnSpc>
                <a:spcBef>
                  <a:spcPct val="0"/>
                </a:spcBef>
              </a:pPr>
              <a:r>
                <a:rPr lang="en-US" sz="3387">
                  <a:solidFill>
                    <a:srgbClr val="336791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PostgreSQL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923832" y="1308859"/>
            <a:ext cx="3277642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377292" y="1028700"/>
            <a:ext cx="15533416" cy="8509792"/>
            <a:chOff x="0" y="0"/>
            <a:chExt cx="20711221" cy="1134638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3777495"/>
              <a:ext cx="4289798" cy="4289798"/>
              <a:chOff x="0" y="0"/>
              <a:chExt cx="8128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122722" y="0"/>
                    </a:moveTo>
                    <a:lnTo>
                      <a:pt x="690078" y="0"/>
                    </a:lnTo>
                    <a:cubicBezTo>
                      <a:pt x="722626" y="0"/>
                      <a:pt x="753841" y="12930"/>
                      <a:pt x="776856" y="35944"/>
                    </a:cubicBezTo>
                    <a:cubicBezTo>
                      <a:pt x="799870" y="58959"/>
                      <a:pt x="812800" y="90174"/>
                      <a:pt x="812800" y="122722"/>
                    </a:cubicBezTo>
                    <a:lnTo>
                      <a:pt x="812800" y="690078"/>
                    </a:lnTo>
                    <a:cubicBezTo>
                      <a:pt x="812800" y="722626"/>
                      <a:pt x="799870" y="753841"/>
                      <a:pt x="776856" y="776856"/>
                    </a:cubicBezTo>
                    <a:cubicBezTo>
                      <a:pt x="753841" y="799870"/>
                      <a:pt x="722626" y="812800"/>
                      <a:pt x="690078" y="812800"/>
                    </a:cubicBezTo>
                    <a:lnTo>
                      <a:pt x="122722" y="812800"/>
                    </a:lnTo>
                    <a:cubicBezTo>
                      <a:pt x="90174" y="812800"/>
                      <a:pt x="58959" y="799870"/>
                      <a:pt x="35944" y="776856"/>
                    </a:cubicBezTo>
                    <a:cubicBezTo>
                      <a:pt x="12930" y="753841"/>
                      <a:pt x="0" y="722626"/>
                      <a:pt x="0" y="690078"/>
                    </a:cubicBezTo>
                    <a:lnTo>
                      <a:pt x="0" y="122722"/>
                    </a:lnTo>
                    <a:cubicBezTo>
                      <a:pt x="0" y="90174"/>
                      <a:pt x="12930" y="58959"/>
                      <a:pt x="35944" y="35944"/>
                    </a:cubicBezTo>
                    <a:cubicBezTo>
                      <a:pt x="58959" y="12930"/>
                      <a:pt x="90174" y="0"/>
                      <a:pt x="122722" y="0"/>
                    </a:cubicBezTo>
                    <a:close/>
                  </a:path>
                </a:pathLst>
              </a:custGeom>
              <a:solidFill>
                <a:srgbClr val="F8F7F5"/>
              </a:solidFill>
              <a:ln w="38100" cap="rnd">
                <a:solidFill>
                  <a:srgbClr val="545454"/>
                </a:solidFill>
                <a:prstDash val="solid"/>
                <a:round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2960" lIns="52960" bIns="52960" rIns="52960"/>
              <a:lstStyle/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로그인 / 회원가입</a:t>
                </a:r>
              </a:p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회원 정보 수정</a:t>
                </a:r>
              </a:p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과목 및 필기 조회</a:t>
                </a:r>
              </a:p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필기 업로드 / 다운로드</a:t>
                </a:r>
              </a:p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필기 평가</a:t>
                </a: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1043600" y="3138399"/>
              <a:ext cx="2202598" cy="5127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10"/>
                </a:lnSpc>
                <a:spcBef>
                  <a:spcPct val="0"/>
                </a:spcBef>
              </a:pPr>
              <a:r>
                <a:rPr lang="en-US" b="true" sz="2293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Controllers</a:t>
              </a:r>
            </a:p>
          </p:txBody>
        </p:sp>
        <p:grpSp>
          <p:nvGrpSpPr>
            <p:cNvPr name="Group 8" id="8"/>
            <p:cNvGrpSpPr/>
            <p:nvPr/>
          </p:nvGrpSpPr>
          <p:grpSpPr>
            <a:xfrm rot="0">
              <a:off x="7934196" y="1336861"/>
              <a:ext cx="4289798" cy="4289798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122722" y="0"/>
                    </a:moveTo>
                    <a:lnTo>
                      <a:pt x="690078" y="0"/>
                    </a:lnTo>
                    <a:cubicBezTo>
                      <a:pt x="722626" y="0"/>
                      <a:pt x="753841" y="12930"/>
                      <a:pt x="776856" y="35944"/>
                    </a:cubicBezTo>
                    <a:cubicBezTo>
                      <a:pt x="799870" y="58959"/>
                      <a:pt x="812800" y="90174"/>
                      <a:pt x="812800" y="122722"/>
                    </a:cubicBezTo>
                    <a:lnTo>
                      <a:pt x="812800" y="690078"/>
                    </a:lnTo>
                    <a:cubicBezTo>
                      <a:pt x="812800" y="722626"/>
                      <a:pt x="799870" y="753841"/>
                      <a:pt x="776856" y="776856"/>
                    </a:cubicBezTo>
                    <a:cubicBezTo>
                      <a:pt x="753841" y="799870"/>
                      <a:pt x="722626" y="812800"/>
                      <a:pt x="690078" y="812800"/>
                    </a:cubicBezTo>
                    <a:lnTo>
                      <a:pt x="122722" y="812800"/>
                    </a:lnTo>
                    <a:cubicBezTo>
                      <a:pt x="90174" y="812800"/>
                      <a:pt x="58959" y="799870"/>
                      <a:pt x="35944" y="776856"/>
                    </a:cubicBezTo>
                    <a:cubicBezTo>
                      <a:pt x="12930" y="753841"/>
                      <a:pt x="0" y="722626"/>
                      <a:pt x="0" y="690078"/>
                    </a:cubicBezTo>
                    <a:lnTo>
                      <a:pt x="0" y="122722"/>
                    </a:lnTo>
                    <a:cubicBezTo>
                      <a:pt x="0" y="90174"/>
                      <a:pt x="12930" y="58959"/>
                      <a:pt x="35944" y="35944"/>
                    </a:cubicBezTo>
                    <a:cubicBezTo>
                      <a:pt x="58959" y="12930"/>
                      <a:pt x="90174" y="0"/>
                      <a:pt x="122722" y="0"/>
                    </a:cubicBezTo>
                    <a:close/>
                  </a:path>
                </a:pathLst>
              </a:custGeom>
              <a:solidFill>
                <a:srgbClr val="F8F7F5"/>
              </a:solidFill>
              <a:ln w="38100" cap="rnd">
                <a:solidFill>
                  <a:srgbClr val="545454"/>
                </a:solidFill>
                <a:prstDash val="solid"/>
                <a:round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2960" lIns="52960" bIns="52960" rIns="52960"/>
              <a:lstStyle/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Controller 요청의</a:t>
                </a:r>
              </a:p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성공 / 에러 여부 표시</a:t>
                </a:r>
              </a:p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과목 및 필기</a:t>
                </a:r>
              </a:p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조회 결과 표시</a:t>
                </a: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7934196" y="7056591"/>
              <a:ext cx="4289798" cy="4289798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122722" y="0"/>
                    </a:moveTo>
                    <a:lnTo>
                      <a:pt x="690078" y="0"/>
                    </a:lnTo>
                    <a:cubicBezTo>
                      <a:pt x="722626" y="0"/>
                      <a:pt x="753841" y="12930"/>
                      <a:pt x="776856" y="35944"/>
                    </a:cubicBezTo>
                    <a:cubicBezTo>
                      <a:pt x="799870" y="58959"/>
                      <a:pt x="812800" y="90174"/>
                      <a:pt x="812800" y="122722"/>
                    </a:cubicBezTo>
                    <a:lnTo>
                      <a:pt x="812800" y="690078"/>
                    </a:lnTo>
                    <a:cubicBezTo>
                      <a:pt x="812800" y="722626"/>
                      <a:pt x="799870" y="753841"/>
                      <a:pt x="776856" y="776856"/>
                    </a:cubicBezTo>
                    <a:cubicBezTo>
                      <a:pt x="753841" y="799870"/>
                      <a:pt x="722626" y="812800"/>
                      <a:pt x="690078" y="812800"/>
                    </a:cubicBezTo>
                    <a:lnTo>
                      <a:pt x="122722" y="812800"/>
                    </a:lnTo>
                    <a:cubicBezTo>
                      <a:pt x="90174" y="812800"/>
                      <a:pt x="58959" y="799870"/>
                      <a:pt x="35944" y="776856"/>
                    </a:cubicBezTo>
                    <a:cubicBezTo>
                      <a:pt x="12930" y="753841"/>
                      <a:pt x="0" y="722626"/>
                      <a:pt x="0" y="690078"/>
                    </a:cubicBezTo>
                    <a:lnTo>
                      <a:pt x="0" y="122722"/>
                    </a:lnTo>
                    <a:cubicBezTo>
                      <a:pt x="0" y="90174"/>
                      <a:pt x="12930" y="58959"/>
                      <a:pt x="35944" y="35944"/>
                    </a:cubicBezTo>
                    <a:cubicBezTo>
                      <a:pt x="58959" y="12930"/>
                      <a:pt x="90174" y="0"/>
                      <a:pt x="122722" y="0"/>
                    </a:cubicBezTo>
                    <a:close/>
                  </a:path>
                </a:pathLst>
              </a:custGeom>
              <a:solidFill>
                <a:srgbClr val="F8F7F5"/>
              </a:solidFill>
              <a:ln w="38100" cap="rnd">
                <a:solidFill>
                  <a:srgbClr val="545454"/>
                </a:solidFill>
                <a:prstDash val="solid"/>
                <a:round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2960" lIns="52960" bIns="52960" rIns="52960"/>
              <a:lstStyle/>
              <a:p>
                <a:pPr algn="ctr">
                  <a:lnSpc>
                    <a:spcPts val="28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유저, 과목, 필기 객체의</a:t>
                </a:r>
              </a:p>
              <a:p>
                <a:pPr algn="ctr">
                  <a:lnSpc>
                    <a:spcPts val="28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데이터 구조 정의</a:t>
                </a: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9357387" y="6417496"/>
              <a:ext cx="1439634" cy="5127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10"/>
                </a:lnSpc>
                <a:spcBef>
                  <a:spcPct val="0"/>
                </a:spcBef>
              </a:pPr>
              <a:r>
                <a:rPr lang="en-US" b="true" sz="2293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Models</a:t>
              </a:r>
            </a:p>
          </p:txBody>
        </p:sp>
        <p:sp>
          <p:nvSpPr>
            <p:cNvPr name="AutoShape 15" id="15"/>
            <p:cNvSpPr/>
            <p:nvPr/>
          </p:nvSpPr>
          <p:spPr>
            <a:xfrm flipV="true">
              <a:off x="4729997" y="3391007"/>
              <a:ext cx="2764000" cy="1595796"/>
            </a:xfrm>
            <a:prstGeom prst="line">
              <a:avLst/>
            </a:prstGeom>
            <a:ln cap="flat" w="50800">
              <a:solidFill>
                <a:srgbClr val="545454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6" id="16"/>
            <p:cNvSpPr/>
            <p:nvPr/>
          </p:nvSpPr>
          <p:spPr>
            <a:xfrm>
              <a:off x="4741768" y="7293822"/>
              <a:ext cx="2752229" cy="1589000"/>
            </a:xfrm>
            <a:prstGeom prst="line">
              <a:avLst/>
            </a:prstGeom>
            <a:ln cap="flat" w="50800">
              <a:solidFill>
                <a:srgbClr val="545454"/>
              </a:solidFill>
              <a:prstDash val="solid"/>
              <a:headEnd type="none" len="sm" w="sm"/>
              <a:tailEnd type="arrow" len="sm" w="med"/>
            </a:ln>
          </p:spPr>
        </p:sp>
        <p:grpSp>
          <p:nvGrpSpPr>
            <p:cNvPr name="Group 17" id="17"/>
            <p:cNvGrpSpPr/>
            <p:nvPr/>
          </p:nvGrpSpPr>
          <p:grpSpPr>
            <a:xfrm rot="0">
              <a:off x="15865026" y="1336861"/>
              <a:ext cx="4846195" cy="10009528"/>
              <a:chOff x="0" y="0"/>
              <a:chExt cx="918222" cy="1896533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918222" cy="1896533"/>
              </a:xfrm>
              <a:custGeom>
                <a:avLst/>
                <a:gdLst/>
                <a:ahLst/>
                <a:cxnLst/>
                <a:rect r="r" b="b" t="t" l="l"/>
                <a:pathLst>
                  <a:path h="1896533" w="918222">
                    <a:moveTo>
                      <a:pt x="108632" y="0"/>
                    </a:moveTo>
                    <a:lnTo>
                      <a:pt x="809590" y="0"/>
                    </a:lnTo>
                    <a:cubicBezTo>
                      <a:pt x="838401" y="0"/>
                      <a:pt x="866032" y="11445"/>
                      <a:pt x="886405" y="31818"/>
                    </a:cubicBezTo>
                    <a:cubicBezTo>
                      <a:pt x="906777" y="52190"/>
                      <a:pt x="918222" y="79821"/>
                      <a:pt x="918222" y="108632"/>
                    </a:cubicBezTo>
                    <a:lnTo>
                      <a:pt x="918222" y="1787902"/>
                    </a:lnTo>
                    <a:cubicBezTo>
                      <a:pt x="918222" y="1816712"/>
                      <a:pt x="906777" y="1844343"/>
                      <a:pt x="886405" y="1864716"/>
                    </a:cubicBezTo>
                    <a:cubicBezTo>
                      <a:pt x="866032" y="1885088"/>
                      <a:pt x="838401" y="1896533"/>
                      <a:pt x="809590" y="1896533"/>
                    </a:cubicBezTo>
                    <a:lnTo>
                      <a:pt x="108632" y="1896533"/>
                    </a:lnTo>
                    <a:cubicBezTo>
                      <a:pt x="79821" y="1896533"/>
                      <a:pt x="52190" y="1885088"/>
                      <a:pt x="31818" y="1864716"/>
                    </a:cubicBezTo>
                    <a:cubicBezTo>
                      <a:pt x="11445" y="1844343"/>
                      <a:pt x="0" y="1816712"/>
                      <a:pt x="0" y="1787902"/>
                    </a:cubicBezTo>
                    <a:lnTo>
                      <a:pt x="0" y="108632"/>
                    </a:lnTo>
                    <a:cubicBezTo>
                      <a:pt x="0" y="79821"/>
                      <a:pt x="11445" y="52190"/>
                      <a:pt x="31818" y="31818"/>
                    </a:cubicBezTo>
                    <a:cubicBezTo>
                      <a:pt x="52190" y="11445"/>
                      <a:pt x="79821" y="0"/>
                      <a:pt x="108632" y="0"/>
                    </a:cubicBezTo>
                    <a:close/>
                  </a:path>
                </a:pathLst>
              </a:custGeom>
              <a:solidFill>
                <a:srgbClr val="F8F7F5"/>
              </a:solidFill>
              <a:ln w="38100" cap="rnd">
                <a:solidFill>
                  <a:srgbClr val="545454"/>
                </a:solidFill>
                <a:prstDash val="solid"/>
                <a:round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57150"/>
                <a:ext cx="918222" cy="1953683"/>
              </a:xfrm>
              <a:prstGeom prst="rect">
                <a:avLst/>
              </a:prstGeom>
            </p:spPr>
            <p:txBody>
              <a:bodyPr anchor="ctr" rtlCol="false" tIns="52960" lIns="52960" bIns="52960" rIns="52960"/>
              <a:lstStyle/>
              <a:p>
                <a:pPr algn="ctr">
                  <a:lnSpc>
                    <a:spcPts val="3000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16386648" y="2405249"/>
              <a:ext cx="3802951" cy="3802951"/>
              <a:chOff x="0" y="0"/>
              <a:chExt cx="720556" cy="720556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720556" cy="720556"/>
              </a:xfrm>
              <a:custGeom>
                <a:avLst/>
                <a:gdLst/>
                <a:ahLst/>
                <a:cxnLst/>
                <a:rect r="r" b="b" t="t" l="l"/>
                <a:pathLst>
                  <a:path h="720556" w="720556">
                    <a:moveTo>
                      <a:pt x="138432" y="0"/>
                    </a:moveTo>
                    <a:lnTo>
                      <a:pt x="582124" y="0"/>
                    </a:lnTo>
                    <a:cubicBezTo>
                      <a:pt x="618838" y="0"/>
                      <a:pt x="654049" y="14585"/>
                      <a:pt x="680010" y="40546"/>
                    </a:cubicBezTo>
                    <a:cubicBezTo>
                      <a:pt x="705971" y="66507"/>
                      <a:pt x="720556" y="101718"/>
                      <a:pt x="720556" y="138432"/>
                    </a:cubicBezTo>
                    <a:lnTo>
                      <a:pt x="720556" y="582124"/>
                    </a:lnTo>
                    <a:cubicBezTo>
                      <a:pt x="720556" y="618838"/>
                      <a:pt x="705971" y="654049"/>
                      <a:pt x="680010" y="680010"/>
                    </a:cubicBezTo>
                    <a:cubicBezTo>
                      <a:pt x="654049" y="705971"/>
                      <a:pt x="618838" y="720556"/>
                      <a:pt x="582124" y="720556"/>
                    </a:cubicBezTo>
                    <a:lnTo>
                      <a:pt x="138432" y="720556"/>
                    </a:lnTo>
                    <a:cubicBezTo>
                      <a:pt x="101718" y="720556"/>
                      <a:pt x="66507" y="705971"/>
                      <a:pt x="40546" y="680010"/>
                    </a:cubicBezTo>
                    <a:cubicBezTo>
                      <a:pt x="14585" y="654049"/>
                      <a:pt x="0" y="618838"/>
                      <a:pt x="0" y="582124"/>
                    </a:cubicBezTo>
                    <a:lnTo>
                      <a:pt x="0" y="138432"/>
                    </a:lnTo>
                    <a:cubicBezTo>
                      <a:pt x="0" y="101718"/>
                      <a:pt x="14585" y="66507"/>
                      <a:pt x="40546" y="40546"/>
                    </a:cubicBezTo>
                    <a:cubicBezTo>
                      <a:pt x="66507" y="14585"/>
                      <a:pt x="101718" y="0"/>
                      <a:pt x="138432" y="0"/>
                    </a:cubicBezTo>
                    <a:close/>
                  </a:path>
                </a:pathLst>
              </a:custGeom>
              <a:solidFill>
                <a:srgbClr val="CEC3B8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57150"/>
                <a:ext cx="720556" cy="777706"/>
              </a:xfrm>
              <a:prstGeom prst="rect">
                <a:avLst/>
              </a:prstGeom>
            </p:spPr>
            <p:txBody>
              <a:bodyPr anchor="ctr" rtlCol="false" tIns="52960" lIns="52960" bIns="52960" rIns="52960"/>
              <a:lstStyle/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유저, 과목, 필기</a:t>
                </a:r>
              </a:p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관련 데이터</a:t>
                </a:r>
              </a:p>
            </p:txBody>
          </p:sp>
        </p:grpSp>
        <p:sp>
          <p:nvSpPr>
            <p:cNvPr name="AutoShape 23" id="23"/>
            <p:cNvSpPr/>
            <p:nvPr/>
          </p:nvSpPr>
          <p:spPr>
            <a:xfrm flipV="true">
              <a:off x="12669391" y="6341625"/>
              <a:ext cx="2590561" cy="2590561"/>
            </a:xfrm>
            <a:prstGeom prst="line">
              <a:avLst/>
            </a:prstGeom>
            <a:ln cap="flat" w="50800">
              <a:solidFill>
                <a:srgbClr val="545454"/>
              </a:solidFill>
              <a:prstDash val="solid"/>
              <a:headEnd type="arrow" len="sm" w="med"/>
              <a:tailEnd type="arrow" len="sm" w="med"/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9690237" y="0"/>
              <a:ext cx="773934" cy="688801"/>
            </a:xfrm>
            <a:custGeom>
              <a:avLst/>
              <a:gdLst/>
              <a:ahLst/>
              <a:cxnLst/>
              <a:rect r="r" b="b" t="t" l="l"/>
              <a:pathLst>
                <a:path h="688801" w="773934">
                  <a:moveTo>
                    <a:pt x="0" y="0"/>
                  </a:moveTo>
                  <a:lnTo>
                    <a:pt x="773934" y="0"/>
                  </a:lnTo>
                  <a:lnTo>
                    <a:pt x="773934" y="688801"/>
                  </a:lnTo>
                  <a:lnTo>
                    <a:pt x="0" y="6888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757724" y="2427371"/>
              <a:ext cx="774351" cy="774351"/>
            </a:xfrm>
            <a:custGeom>
              <a:avLst/>
              <a:gdLst/>
              <a:ahLst/>
              <a:cxnLst/>
              <a:rect r="r" b="b" t="t" l="l"/>
              <a:pathLst>
                <a:path h="774351" w="774351">
                  <a:moveTo>
                    <a:pt x="0" y="0"/>
                  </a:moveTo>
                  <a:lnTo>
                    <a:pt x="774350" y="0"/>
                  </a:lnTo>
                  <a:lnTo>
                    <a:pt x="774350" y="774351"/>
                  </a:lnTo>
                  <a:lnTo>
                    <a:pt x="0" y="7743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9690237" y="5696814"/>
              <a:ext cx="774351" cy="774351"/>
            </a:xfrm>
            <a:custGeom>
              <a:avLst/>
              <a:gdLst/>
              <a:ahLst/>
              <a:cxnLst/>
              <a:rect r="r" b="b" t="t" l="l"/>
              <a:pathLst>
                <a:path h="774351" w="774351">
                  <a:moveTo>
                    <a:pt x="0" y="0"/>
                  </a:moveTo>
                  <a:lnTo>
                    <a:pt x="774350" y="0"/>
                  </a:lnTo>
                  <a:lnTo>
                    <a:pt x="774350" y="774351"/>
                  </a:lnTo>
                  <a:lnTo>
                    <a:pt x="0" y="7743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17898907" y="1490609"/>
              <a:ext cx="778433" cy="802508"/>
            </a:xfrm>
            <a:custGeom>
              <a:avLst/>
              <a:gdLst/>
              <a:ahLst/>
              <a:cxnLst/>
              <a:rect r="r" b="b" t="t" l="l"/>
              <a:pathLst>
                <a:path h="802508" w="778433">
                  <a:moveTo>
                    <a:pt x="0" y="0"/>
                  </a:moveTo>
                  <a:lnTo>
                    <a:pt x="778433" y="0"/>
                  </a:lnTo>
                  <a:lnTo>
                    <a:pt x="778433" y="802508"/>
                  </a:lnTo>
                  <a:lnTo>
                    <a:pt x="0" y="802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grpSp>
          <p:nvGrpSpPr>
            <p:cNvPr name="Group 28" id="28"/>
            <p:cNvGrpSpPr/>
            <p:nvPr/>
          </p:nvGrpSpPr>
          <p:grpSpPr>
            <a:xfrm rot="0">
              <a:off x="16386648" y="7034342"/>
              <a:ext cx="3802951" cy="3802951"/>
              <a:chOff x="0" y="0"/>
              <a:chExt cx="720556" cy="720556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720556" cy="720556"/>
              </a:xfrm>
              <a:custGeom>
                <a:avLst/>
                <a:gdLst/>
                <a:ahLst/>
                <a:cxnLst/>
                <a:rect r="r" b="b" t="t" l="l"/>
                <a:pathLst>
                  <a:path h="720556" w="720556">
                    <a:moveTo>
                      <a:pt x="138432" y="0"/>
                    </a:moveTo>
                    <a:lnTo>
                      <a:pt x="582124" y="0"/>
                    </a:lnTo>
                    <a:cubicBezTo>
                      <a:pt x="618838" y="0"/>
                      <a:pt x="654049" y="14585"/>
                      <a:pt x="680010" y="40546"/>
                    </a:cubicBezTo>
                    <a:cubicBezTo>
                      <a:pt x="705971" y="66507"/>
                      <a:pt x="720556" y="101718"/>
                      <a:pt x="720556" y="138432"/>
                    </a:cubicBezTo>
                    <a:lnTo>
                      <a:pt x="720556" y="582124"/>
                    </a:lnTo>
                    <a:cubicBezTo>
                      <a:pt x="720556" y="618838"/>
                      <a:pt x="705971" y="654049"/>
                      <a:pt x="680010" y="680010"/>
                    </a:cubicBezTo>
                    <a:cubicBezTo>
                      <a:pt x="654049" y="705971"/>
                      <a:pt x="618838" y="720556"/>
                      <a:pt x="582124" y="720556"/>
                    </a:cubicBezTo>
                    <a:lnTo>
                      <a:pt x="138432" y="720556"/>
                    </a:lnTo>
                    <a:cubicBezTo>
                      <a:pt x="101718" y="720556"/>
                      <a:pt x="66507" y="705971"/>
                      <a:pt x="40546" y="680010"/>
                    </a:cubicBezTo>
                    <a:cubicBezTo>
                      <a:pt x="14585" y="654049"/>
                      <a:pt x="0" y="618838"/>
                      <a:pt x="0" y="582124"/>
                    </a:cubicBezTo>
                    <a:lnTo>
                      <a:pt x="0" y="138432"/>
                    </a:lnTo>
                    <a:cubicBezTo>
                      <a:pt x="0" y="101718"/>
                      <a:pt x="14585" y="66507"/>
                      <a:pt x="40546" y="40546"/>
                    </a:cubicBezTo>
                    <a:cubicBezTo>
                      <a:pt x="66507" y="14585"/>
                      <a:pt x="101718" y="0"/>
                      <a:pt x="138432" y="0"/>
                    </a:cubicBezTo>
                    <a:close/>
                  </a:path>
                </a:pathLst>
              </a:custGeom>
              <a:solidFill>
                <a:srgbClr val="CEC3B8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57150"/>
                <a:ext cx="720556" cy="777706"/>
              </a:xfrm>
              <a:prstGeom prst="rect">
                <a:avLst/>
              </a:prstGeom>
            </p:spPr>
            <p:txBody>
              <a:bodyPr anchor="ctr" rtlCol="false" tIns="52960" lIns="52960" bIns="52960" rIns="52960"/>
              <a:lstStyle/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필기 PDF 파일</a:t>
                </a:r>
              </a:p>
              <a:p>
                <a:pPr algn="ctr">
                  <a:lnSpc>
                    <a:spcPts val="3000"/>
                  </a:lnSpc>
                </a:pPr>
                <a:r>
                  <a:rPr lang="en-US" sz="2000">
                    <a:solidFill>
                      <a:srgbClr val="000000"/>
                    </a:solidFill>
                    <a:latin typeface="Source Han Sans KR"/>
                    <a:ea typeface="Source Han Sans KR"/>
                    <a:cs typeface="Source Han Sans KR"/>
                    <a:sym typeface="Source Han Sans KR"/>
                  </a:rPr>
                  <a:t>미리보기 이미지</a:t>
                </a:r>
              </a:p>
            </p:txBody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17898907" y="6208200"/>
              <a:ext cx="778524" cy="778524"/>
            </a:xfrm>
            <a:custGeom>
              <a:avLst/>
              <a:gdLst/>
              <a:ahLst/>
              <a:cxnLst/>
              <a:rect r="r" b="b" t="t" l="l"/>
              <a:pathLst>
                <a:path h="778524" w="778524">
                  <a:moveTo>
                    <a:pt x="0" y="0"/>
                  </a:moveTo>
                  <a:lnTo>
                    <a:pt x="778524" y="0"/>
                  </a:lnTo>
                  <a:lnTo>
                    <a:pt x="778524" y="778524"/>
                  </a:lnTo>
                  <a:lnTo>
                    <a:pt x="0" y="7785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32" id="32"/>
            <p:cNvSpPr txBox="true"/>
            <p:nvPr/>
          </p:nvSpPr>
          <p:spPr>
            <a:xfrm rot="0">
              <a:off x="8784448" y="697765"/>
              <a:ext cx="2585512" cy="5127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10"/>
                </a:lnSpc>
                <a:spcBef>
                  <a:spcPct val="0"/>
                </a:spcBef>
              </a:pPr>
              <a:r>
                <a:rPr lang="en-US" b="true" sz="2293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Views(Pages)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17208847" y="697765"/>
              <a:ext cx="2158553" cy="5127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10"/>
                </a:lnSpc>
                <a:spcBef>
                  <a:spcPct val="0"/>
                </a:spcBef>
              </a:pPr>
              <a:r>
                <a:rPr lang="en-US" b="true" sz="2293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DB</a:t>
              </a:r>
            </a:p>
          </p:txBody>
        </p:sp>
        <p:sp>
          <p:nvSpPr>
            <p:cNvPr name="AutoShape 34" id="34"/>
            <p:cNvSpPr/>
            <p:nvPr/>
          </p:nvSpPr>
          <p:spPr>
            <a:xfrm flipV="true">
              <a:off x="2119499" y="8429520"/>
              <a:ext cx="0" cy="2687504"/>
            </a:xfrm>
            <a:prstGeom prst="line">
              <a:avLst/>
            </a:prstGeom>
            <a:ln cap="flat" w="50800">
              <a:solidFill>
                <a:srgbClr val="545454"/>
              </a:solidFill>
              <a:prstDash val="sysDot"/>
              <a:headEnd type="none" len="sm" w="sm"/>
              <a:tailEnd type="arrow" len="sm" w="med"/>
            </a:ln>
          </p:spPr>
        </p:sp>
        <p:sp>
          <p:nvSpPr>
            <p:cNvPr name="TextBox 35" id="35"/>
            <p:cNvSpPr txBox="true"/>
            <p:nvPr/>
          </p:nvSpPr>
          <p:spPr>
            <a:xfrm rot="0">
              <a:off x="2234143" y="9505823"/>
              <a:ext cx="2202598" cy="503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10"/>
                </a:lnSpc>
                <a:spcBef>
                  <a:spcPct val="0"/>
                </a:spcBef>
              </a:pPr>
              <a:r>
                <a:rPr lang="en-US" b="true" sz="2293">
                  <a:solidFill>
                    <a:srgbClr val="545454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User Input</a:t>
              </a: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923832" y="765070"/>
            <a:ext cx="327764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Final Architecture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09088" y="7989998"/>
            <a:ext cx="11269825" cy="1045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5"/>
              </a:lnSpc>
            </a:pPr>
            <a:r>
              <a:rPr lang="en-US" sz="2803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심플하고 차분한 색상 조합을 사용하여 시각적 피로를 줄이고, 전체적인 디자인의 깔끔함과 현대적인 느낌을 강조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509088" y="3421141"/>
            <a:ext cx="11269825" cy="2112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5"/>
              </a:lnSpc>
            </a:pPr>
            <a:r>
              <a:rPr lang="en-US" sz="2803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데스크탑 환경에 최적화된 웹 서비스를 개발하면서도, 모바일 앱 같은 느낌을 제공하는 디자인을 목표.</a:t>
            </a:r>
          </a:p>
          <a:p>
            <a:pPr algn="l">
              <a:lnSpc>
                <a:spcPts val="4205"/>
              </a:lnSpc>
            </a:pPr>
            <a:r>
              <a:rPr lang="en-US" sz="2803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이를 통해 사용자들에게 익숙한 인터페이스 경험을 제공하고, 직관적이고 간단한 사용을 보장.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509088" y="2083052"/>
            <a:ext cx="3124500" cy="970681"/>
            <a:chOff x="0" y="0"/>
            <a:chExt cx="592058" cy="1839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853352" y="2299153"/>
            <a:ext cx="243597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b="true" sz="280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디자인 컨셉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3509088" y="6654638"/>
            <a:ext cx="3124500" cy="970681"/>
            <a:chOff x="0" y="0"/>
            <a:chExt cx="592058" cy="1839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853352" y="6870739"/>
            <a:ext cx="243597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b="true" sz="280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색상</a:t>
            </a:r>
          </a:p>
        </p:txBody>
      </p:sp>
      <p:sp>
        <p:nvSpPr>
          <p:cNvPr name="AutoShape 12" id="12"/>
          <p:cNvSpPr/>
          <p:nvPr/>
        </p:nvSpPr>
        <p:spPr>
          <a:xfrm>
            <a:off x="923832" y="1308859"/>
            <a:ext cx="3061692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923832" y="765070"/>
            <a:ext cx="30616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Highlight Design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96638" y="1695733"/>
            <a:ext cx="12094723" cy="7802732"/>
            <a:chOff x="0" y="0"/>
            <a:chExt cx="16126298" cy="1040364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6126298" cy="10403642"/>
              <a:chOff x="0" y="0"/>
              <a:chExt cx="2729388" cy="17608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729388" cy="1760824"/>
              </a:xfrm>
              <a:custGeom>
                <a:avLst/>
                <a:gdLst/>
                <a:ahLst/>
                <a:cxnLst/>
                <a:rect r="r" b="b" t="t" l="l"/>
                <a:pathLst>
                  <a:path h="1760824" w="2729388">
                    <a:moveTo>
                      <a:pt x="0" y="0"/>
                    </a:moveTo>
                    <a:lnTo>
                      <a:pt x="2729388" y="0"/>
                    </a:lnTo>
                    <a:lnTo>
                      <a:pt x="2729388" y="1760824"/>
                    </a:lnTo>
                    <a:lnTo>
                      <a:pt x="0" y="176082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090807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2729388" cy="179892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6314093" y="529286"/>
              <a:ext cx="3498112" cy="1086750"/>
              <a:chOff x="0" y="0"/>
              <a:chExt cx="592058" cy="1839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92058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592058">
                    <a:moveTo>
                      <a:pt x="91967" y="0"/>
                    </a:moveTo>
                    <a:lnTo>
                      <a:pt x="500091" y="0"/>
                    </a:lnTo>
                    <a:cubicBezTo>
                      <a:pt x="524483" y="0"/>
                      <a:pt x="547875" y="9689"/>
                      <a:pt x="565122" y="26936"/>
                    </a:cubicBezTo>
                    <a:cubicBezTo>
                      <a:pt x="582369" y="44184"/>
                      <a:pt x="592058" y="67576"/>
                      <a:pt x="592058" y="91967"/>
                    </a:cubicBezTo>
                    <a:lnTo>
                      <a:pt x="592058" y="91967"/>
                    </a:lnTo>
                    <a:cubicBezTo>
                      <a:pt x="592058" y="116358"/>
                      <a:pt x="582369" y="139750"/>
                      <a:pt x="565122" y="156997"/>
                    </a:cubicBezTo>
                    <a:cubicBezTo>
                      <a:pt x="547875" y="174244"/>
                      <a:pt x="524483" y="183933"/>
                      <a:pt x="500091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090807"/>
                </a:solidFill>
                <a:prstDash val="solid"/>
                <a:round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592058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6857700" y="775270"/>
              <a:ext cx="2410898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00"/>
                </a:lnSpc>
                <a:spcBef>
                  <a:spcPct val="0"/>
                </a:spcBef>
              </a:pPr>
              <a:r>
                <a:rPr lang="en-US" b="true" sz="250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세부 디자인</a:t>
              </a:r>
            </a:p>
          </p:txBody>
        </p:sp>
        <p:sp>
          <p:nvSpPr>
            <p:cNvPr name="AutoShape 10" id="10"/>
            <p:cNvSpPr/>
            <p:nvPr/>
          </p:nvSpPr>
          <p:spPr>
            <a:xfrm>
              <a:off x="788776" y="4661576"/>
              <a:ext cx="14548745" cy="0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>
              <a:off x="788776" y="7533849"/>
              <a:ext cx="14548745" cy="0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2" id="12"/>
            <p:cNvSpPr txBox="true"/>
            <p:nvPr/>
          </p:nvSpPr>
          <p:spPr>
            <a:xfrm rot="0">
              <a:off x="788776" y="2341752"/>
              <a:ext cx="14548745" cy="1700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1"/>
                </a:lnSpc>
              </a:pPr>
              <a:r>
                <a:rPr lang="en-US" sz="2334" b="true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로그인/회원가입</a:t>
              </a:r>
            </a:p>
            <a:p>
              <a:pPr algn="l" marL="0" indent="0" lvl="0">
                <a:lnSpc>
                  <a:spcPts val="3501"/>
                </a:lnSpc>
                <a:spcBef>
                  <a:spcPct val="0"/>
                </a:spcBef>
              </a:pPr>
              <a:r>
                <a:rPr lang="en-US" sz="2334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단순하면서도 명확한 시각적 요소를 활용하여, 사용자들이 바로 접근할 수 있도록 구성. 빨간색 버튼을 사용해 중요한 액션 요소를 강조하며, 주목성을 높였음.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788776" y="5214026"/>
              <a:ext cx="14548745" cy="1700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1"/>
                </a:lnSpc>
              </a:pPr>
              <a:r>
                <a:rPr lang="en-US" sz="2334" b="true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강의 검색 페이지</a:t>
              </a:r>
            </a:p>
            <a:p>
              <a:pPr algn="l" marL="0" indent="0" lvl="0">
                <a:lnSpc>
                  <a:spcPts val="3501"/>
                </a:lnSpc>
                <a:spcBef>
                  <a:spcPct val="0"/>
                </a:spcBef>
              </a:pPr>
              <a:r>
                <a:rPr lang="en-US" sz="2334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간</a:t>
              </a:r>
              <a:r>
                <a:rPr lang="en-US" sz="2334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단하고 명확한 입력 필드로 구성하여, 사용자가 강의 정보를 쉽게 검색할 수 있도록 설계. 최소한의 클릭과 입력으로 원하는 정보를 얻을 수 있도록 효율성을 강조.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788776" y="8086299"/>
              <a:ext cx="14548745" cy="1700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1"/>
                </a:lnSpc>
              </a:pPr>
              <a:r>
                <a:rPr lang="en-US" sz="2334" b="true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마이페이지 </a:t>
              </a:r>
            </a:p>
            <a:p>
              <a:pPr algn="l" marL="0" indent="0" lvl="0">
                <a:lnSpc>
                  <a:spcPts val="3501"/>
                </a:lnSpc>
                <a:spcBef>
                  <a:spcPct val="0"/>
                </a:spcBef>
              </a:pPr>
              <a:r>
                <a:rPr lang="en-US" sz="2334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사용자가 자신의 프로필 정보를 확인하고, 작성한 목록과 다운 받은 문서를 간편하게 관리  할 수 있게 구성하여, 친근하고 깔끔한 분위기를 제공</a:t>
              </a:r>
            </a:p>
          </p:txBody>
        </p:sp>
      </p:grpSp>
      <p:sp>
        <p:nvSpPr>
          <p:cNvPr name="AutoShape 15" id="15"/>
          <p:cNvSpPr/>
          <p:nvPr/>
        </p:nvSpPr>
        <p:spPr>
          <a:xfrm>
            <a:off x="923832" y="1308859"/>
            <a:ext cx="3061692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923832" y="765070"/>
            <a:ext cx="30616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Highlight Design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83638" y="1997726"/>
            <a:ext cx="11320725" cy="7092096"/>
            <a:chOff x="0" y="0"/>
            <a:chExt cx="2981590" cy="18678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81590" cy="1867877"/>
            </a:xfrm>
            <a:custGeom>
              <a:avLst/>
              <a:gdLst/>
              <a:ahLst/>
              <a:cxnLst/>
              <a:rect r="r" b="b" t="t" l="l"/>
              <a:pathLst>
                <a:path h="1867877" w="2981590">
                  <a:moveTo>
                    <a:pt x="0" y="0"/>
                  </a:moveTo>
                  <a:lnTo>
                    <a:pt x="2981590" y="0"/>
                  </a:lnTo>
                  <a:lnTo>
                    <a:pt x="2981590" y="1867877"/>
                  </a:lnTo>
                  <a:lnTo>
                    <a:pt x="0" y="18678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981590" cy="19059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23832" y="1308859"/>
            <a:ext cx="2114699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923832" y="765070"/>
            <a:ext cx="211469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Live Demo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DAGYfEWdC8I</dc:identifier>
  <dcterms:modified xsi:type="dcterms:W3CDTF">2011-08-01T06:04:30Z</dcterms:modified>
  <cp:revision>1</cp:revision>
  <dc:title>옐로우 블랙 깔끔한 보고서 프레젠테이션</dc:title>
</cp:coreProperties>
</file>

<file path=docProps/thumbnail.jpeg>
</file>